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2" r:id="rId11"/>
    <p:sldId id="277" r:id="rId12"/>
    <p:sldId id="278" r:id="rId13"/>
    <p:sldId id="279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3" r:id="rId22"/>
    <p:sldId id="274" r:id="rId23"/>
    <p:sldId id="275" r:id="rId24"/>
    <p:sldId id="27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453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DE18C7-4670-419E-B2E7-858D2831C5DF}" type="datetimeFigureOut">
              <a:rPr lang="en-IN" smtClean="0"/>
              <a:t>24-12-2020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87F53-FB58-4845-ADC2-A4A5783CC4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095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87F53-FB58-4845-ADC2-A4A5783CC488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0270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7C8A7-2EE9-448C-9CB4-D0D0CE8BCC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3E7206-1012-4289-A58A-965FC3C61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84B46B-FB9F-4083-9BAE-B6250B1DB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DDE2-63AC-4A4E-8875-5B060A137F30}" type="datetimeFigureOut">
              <a:rPr lang="en-IN" smtClean="0"/>
              <a:t>24-12-2020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AC61A-8CD3-43B5-8CE2-9E920DBDD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F826F-DFBC-4A5A-BDF1-192A09783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E990A-5828-4964-94FB-57565610FD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5689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12168-4742-406A-AF26-B0056CC5E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F77725-5D0B-4ADA-B19F-AD34489045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43CA1-4999-423A-924E-431661645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DDE2-63AC-4A4E-8875-5B060A137F30}" type="datetimeFigureOut">
              <a:rPr lang="en-IN" smtClean="0"/>
              <a:t>24-12-2020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78A25-1501-4E85-94DA-049726270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6AAFB-067C-4CE7-A697-E2C68F7EC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E990A-5828-4964-94FB-57565610FD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8650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FFF8B1-82A4-46ED-80E1-F7B0903FA4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F9C907-48BE-435A-8BD7-2B6E1C435B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01A07-7566-468E-8624-3235B2E22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DDE2-63AC-4A4E-8875-5B060A137F30}" type="datetimeFigureOut">
              <a:rPr lang="en-IN" smtClean="0"/>
              <a:t>24-12-2020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35101-08B9-41C1-A4CF-DB75C08AB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44B76-5165-4B35-95C9-3BB579C44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E990A-5828-4964-94FB-57565610FD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8303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98AC6-AB28-47E0-8F94-76676E2E4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A4B00-9F84-441C-B36E-0120364EB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AF2FD-1139-4E0F-A5AB-48015D6A5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DDE2-63AC-4A4E-8875-5B060A137F30}" type="datetimeFigureOut">
              <a:rPr lang="en-IN" smtClean="0"/>
              <a:t>24-12-2020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3C626-525C-404A-8869-57C966718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0A819-C4F9-4CDF-B461-7C1158DE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E990A-5828-4964-94FB-57565610FD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722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3F189-112F-4DE9-9AB1-0FF6C8ACC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1EAFA-C86C-4B4D-98F6-FEB486DAB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A26BC-58F1-4B06-A4E9-8700D6AEA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DDE2-63AC-4A4E-8875-5B060A137F30}" type="datetimeFigureOut">
              <a:rPr lang="en-IN" smtClean="0"/>
              <a:t>24-12-2020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726A3-4AB9-4094-BD45-8ADF7E0CD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F4D2-F0F1-401A-97BC-D8DAA2D95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E990A-5828-4964-94FB-57565610FD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3267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224CC-3D1E-43B3-8916-EE1C23472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4ECC0-5258-4F9A-86C9-5B80C4D1E7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CA8B67-D3B8-4E4D-9BC5-4C9A093D2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57BF3E-B6E8-4969-96DE-110061F7A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DDE2-63AC-4A4E-8875-5B060A137F30}" type="datetimeFigureOut">
              <a:rPr lang="en-IN" smtClean="0"/>
              <a:t>24-12-2020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07712B-60F5-4CBE-9BE2-551B56A97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B33AF4-5218-415C-8B9D-1D6479C56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E990A-5828-4964-94FB-57565610FD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5135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9B77E-554A-445C-BB1B-ABA2DE8E8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117A9-07A5-4086-B180-23671BD81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B6B53-A0EC-44BD-85D9-00FEEAFFDE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E05A27-AAE2-47FF-8F7D-174EBE9DDD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DE7A72-9D79-45FB-9E18-AA1241BA37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CA1EFA-2644-4EA5-A8A8-2E3F05159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DDE2-63AC-4A4E-8875-5B060A137F30}" type="datetimeFigureOut">
              <a:rPr lang="en-IN" smtClean="0"/>
              <a:t>24-12-2020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000B6C-907A-446F-9E88-F657C9889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B11C65-B63F-420E-9351-CB4E1DD7C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E990A-5828-4964-94FB-57565610FD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113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CF5B8-7E33-4308-8787-42BFFE0A7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06BD34-F666-4CB0-AE4F-149C93FFA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DDE2-63AC-4A4E-8875-5B060A137F30}" type="datetimeFigureOut">
              <a:rPr lang="en-IN" smtClean="0"/>
              <a:t>24-12-2020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962FED-809F-4B17-B03F-B857AF543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3AE2B6-EFE7-4999-8D2B-801F9F138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E990A-5828-4964-94FB-57565610FD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6198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E56676-DDCE-4077-8672-321E29E07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DDE2-63AC-4A4E-8875-5B060A137F30}" type="datetimeFigureOut">
              <a:rPr lang="en-IN" smtClean="0"/>
              <a:t>24-12-2020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E3A531-8434-4B9E-8C8C-0F26092A6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9AE80-31F6-4BDF-980D-823BE3CD3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E990A-5828-4964-94FB-57565610FD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1358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D0ACC-1CDA-43DA-AE71-306044F95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EBF85-30A9-41EB-9E0A-D2F458A9C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0C6A8F-7894-448C-BF93-DFF96A3F6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B3CF4A-803B-4F86-9883-3B44D33F5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DDE2-63AC-4A4E-8875-5B060A137F30}" type="datetimeFigureOut">
              <a:rPr lang="en-IN" smtClean="0"/>
              <a:t>24-12-2020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170B5-A13F-4297-A699-54105E755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873616-CBF6-4782-B5AC-3B4E26744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E990A-5828-4964-94FB-57565610FD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9682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F2CAE-AA6B-4C1B-A828-85E823500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843EC3-6D54-4856-BB4F-78F319B096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DCF863-8A63-4194-B6EE-56E3EEC728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E36155-27C5-456E-816E-A63549A46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DDE2-63AC-4A4E-8875-5B060A137F30}" type="datetimeFigureOut">
              <a:rPr lang="en-IN" smtClean="0"/>
              <a:t>24-12-2020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25C49-655A-4FB1-86CD-AC73C2B0E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FFF1A0-90DA-4370-86AF-1AC4EC0D6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E990A-5828-4964-94FB-57565610FD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3279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0E10EC-8EED-4792-B7E8-B1CF9ABC2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31276-8FD7-4FFC-8744-0E40D56AA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ED246-DFC0-4A68-A8EE-E1B94B7FB7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8DDE2-63AC-4A4E-8875-5B060A137F30}" type="datetimeFigureOut">
              <a:rPr lang="en-IN" smtClean="0"/>
              <a:t>24-12-2020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78409-A0EF-48B3-B120-3231D873B9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58BE6-E6D7-45E7-B747-6D8A140950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E990A-5828-4964-94FB-57565610FD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3180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1FE5F-7615-424E-971C-C802329D47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Analog Lab project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E32023-2D8C-44F7-A869-13C29C3F80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Karun Mathews Manoj (</a:t>
            </a:r>
            <a:r>
              <a:rPr lang="en-US" dirty="0" err="1"/>
              <a:t>SC19B120</a:t>
            </a:r>
            <a:r>
              <a:rPr lang="en-US" dirty="0"/>
              <a:t>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4184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182BBF-66DD-434F-BC26-71F8BDF50442}"/>
              </a:ext>
            </a:extLst>
          </p:cNvPr>
          <p:cNvSpPr txBox="1"/>
          <p:nvPr/>
        </p:nvSpPr>
        <p:spPr>
          <a:xfrm>
            <a:off x="541020" y="1539240"/>
            <a:ext cx="111328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PCB Design for “control of DC motor using </a:t>
            </a:r>
            <a:r>
              <a:rPr lang="en-US" sz="4400" dirty="0" err="1"/>
              <a:t>ltSpice</a:t>
            </a:r>
            <a:r>
              <a:rPr lang="en-US" sz="4400" dirty="0"/>
              <a:t>” : 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800424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20FCB5-81B6-48E6-BBEB-E13185EEF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02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FB6EE8-C732-4CE4-8BC4-BCA8BBA66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469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367530-4282-4422-A0D6-F325753DA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114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269DA-2C35-4085-B49F-976958FF0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presentation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29820-F2C6-4F99-B335-01FB19A61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 “video driver” circuit to provide the video input to a Cathode ray tube (CRT) driver circuit.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circuit takes analog video input (or composite video input) (the same kind seen in TV) and converts it into a form acceptable by the CRT driver circuit.</a:t>
            </a:r>
          </a:p>
          <a:p>
            <a:r>
              <a:rPr lang="en-US" dirty="0"/>
              <a:t>The CRT driver circuit then feeds this video output into an oscilloscope CRT.</a:t>
            </a:r>
          </a:p>
          <a:p>
            <a:r>
              <a:rPr lang="en-US" dirty="0"/>
              <a:t>The entire setup is shown on the next page. I only intend to construct the video driver part of the circuit.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7134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18D6EB-7C4A-42DB-B264-667812B06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041" cy="685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2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E6D80B-9BB3-40F5-B66E-6962E4ADD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081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8FFF1-DD2F-4259-912C-45A9D71A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492"/>
            <a:ext cx="10515600" cy="1325563"/>
          </a:xfrm>
        </p:spPr>
        <p:txBody>
          <a:bodyPr/>
          <a:lstStyle/>
          <a:p>
            <a:r>
              <a:rPr lang="en-US" dirty="0"/>
              <a:t>Circuit diagram for the video driver circuit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899C7E-2A3A-4836-9140-F2CD686722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640" y="166405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751234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FA26-1EA9-48B0-9508-F99D14618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Composite video signal waveform (NTSC standard) </a:t>
            </a:r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F8D131-9427-4966-963C-AE567A557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936" y="1841376"/>
            <a:ext cx="6496327" cy="433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31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68CC4-CB42-45B7-AF13-1795560CF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parts of the waveform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8894D-3D43-4817-AAB6-9D8D98CA2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- Synchronization signals:</a:t>
            </a:r>
          </a:p>
          <a:p>
            <a:r>
              <a:rPr lang="en-US" dirty="0"/>
              <a:t>Blanking signal</a:t>
            </a:r>
          </a:p>
          <a:p>
            <a:r>
              <a:rPr lang="en-US" dirty="0"/>
              <a:t>Horizontal sync pulse</a:t>
            </a:r>
          </a:p>
          <a:p>
            <a:r>
              <a:rPr lang="en-IN" dirty="0"/>
              <a:t>Vertical sync pulse</a:t>
            </a:r>
          </a:p>
          <a:p>
            <a:r>
              <a:rPr lang="en-IN" dirty="0"/>
              <a:t>Equalizing pulses (which are sent along with the vertical sync pulse)</a:t>
            </a:r>
          </a:p>
          <a:p>
            <a:pPr marL="0" indent="0">
              <a:buNone/>
            </a:pPr>
            <a:endParaRPr lang="en-IN" dirty="0"/>
          </a:p>
          <a:p>
            <a:pPr>
              <a:buFontTx/>
              <a:buChar char="-"/>
            </a:pPr>
            <a:r>
              <a:rPr lang="en-IN" dirty="0"/>
              <a:t>Colour Burst signal (present in each video line – after the horizontal sync signal but during the horizontal blanking period)</a:t>
            </a:r>
          </a:p>
          <a:p>
            <a:r>
              <a:rPr lang="en-IN" dirty="0"/>
              <a:t>This signal gives a reference to the video monitor, as to which colour hue is supposed to be represented and what the colour saturation is. </a:t>
            </a:r>
          </a:p>
        </p:txBody>
      </p:sp>
    </p:spTree>
    <p:extLst>
      <p:ext uri="{BB962C8B-B14F-4D97-AF65-F5344CB8AC3E}">
        <p14:creationId xmlns:p14="http://schemas.microsoft.com/office/powerpoint/2010/main" val="2838025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9CE95-BE11-49CF-8F86-C4BC7520A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explanation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FF06C-EBA3-430C-9DC9-2A7A63011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Circuit to control dc motor speed using </a:t>
            </a:r>
            <a:r>
              <a:rPr lang="en-US" dirty="0" err="1"/>
              <a:t>PWM</a:t>
            </a:r>
            <a:r>
              <a:rPr lang="en-US" dirty="0"/>
              <a:t>. </a:t>
            </a:r>
          </a:p>
          <a:p>
            <a:r>
              <a:rPr lang="en-US" dirty="0"/>
              <a:t>Note: I have modeled the dc motor in </a:t>
            </a:r>
            <a:r>
              <a:rPr lang="en-US" dirty="0" err="1"/>
              <a:t>lt</a:t>
            </a:r>
            <a:r>
              <a:rPr lang="en-US" dirty="0"/>
              <a:t> spice using a </a:t>
            </a:r>
            <a:r>
              <a:rPr lang="en-US" dirty="0" err="1"/>
              <a:t>0.35mH</a:t>
            </a:r>
            <a:r>
              <a:rPr lang="en-US" dirty="0"/>
              <a:t> inductor and 0.6 ohm resistor in series. 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4349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9CE3C-98CD-46D2-A582-F4E49C65C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explanation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68D76-15F2-4209-A80D-DAA2F19EB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upper part of the circuit provides the output to the brightness pin of CRT drive circuit. This output is the just the analog video input amplified 5 times.</a:t>
            </a:r>
          </a:p>
          <a:p>
            <a:r>
              <a:rPr lang="en-US" dirty="0"/>
              <a:t>Horizontal scanning circuit, the capacitor charges in ~50.5 us (which is the length of the active portion of the scan line)</a:t>
            </a:r>
          </a:p>
          <a:p>
            <a:r>
              <a:rPr lang="en-US" dirty="0"/>
              <a:t>The vertical scanning circuit is driven by the vertical sync pin of the </a:t>
            </a:r>
            <a:r>
              <a:rPr lang="en-US" dirty="0" err="1"/>
              <a:t>LM1881N</a:t>
            </a:r>
            <a:r>
              <a:rPr lang="en-US" dirty="0"/>
              <a:t> sync separator. This circuit is identical to the horizontal scanning circuit, only it uses a different capacitor and takes 262.5 times longer than the horizontal scanning circuit or ~ 16.67 </a:t>
            </a:r>
            <a:r>
              <a:rPr lang="en-US" dirty="0" err="1"/>
              <a:t>ms</a:t>
            </a:r>
            <a:r>
              <a:rPr lang="en-US" dirty="0"/>
              <a:t> . </a:t>
            </a:r>
          </a:p>
          <a:p>
            <a:r>
              <a:rPr lang="en-US" dirty="0"/>
              <a:t>Both these scanning circuits generate ramp signals (horizontal and vertical), which tell the CRT drive circuit – how long the electron gun in the cathode ray tube must scan a horizontally and vertically.</a:t>
            </a:r>
          </a:p>
        </p:txBody>
      </p:sp>
    </p:spTree>
    <p:extLst>
      <p:ext uri="{BB962C8B-B14F-4D97-AF65-F5344CB8AC3E}">
        <p14:creationId xmlns:p14="http://schemas.microsoft.com/office/powerpoint/2010/main" val="3177147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6CDD3-6A8E-452E-8BAA-D45D594DC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explanation (contd.)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ECDDE-4F7D-4A7C-893F-1D5FF4F51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7622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</a:t>
            </a:r>
            <a:r>
              <a:rPr lang="en-US" dirty="0" err="1"/>
              <a:t>LM1881N</a:t>
            </a:r>
            <a:r>
              <a:rPr lang="en-US" dirty="0"/>
              <a:t> is a special IC which extracts the sync signals from the composite video input (as the Vertical sync (VS) and the Composite sync (CS)).</a:t>
            </a:r>
          </a:p>
          <a:p>
            <a:r>
              <a:rPr lang="en-US" dirty="0"/>
              <a:t>The 620 ohm resistor and  510 pF capacitor act as a simple low pass RC filter circuit, which attenuates the high frequency “</a:t>
            </a:r>
            <a:r>
              <a:rPr lang="en-US" dirty="0" err="1"/>
              <a:t>colour</a:t>
            </a:r>
            <a:r>
              <a:rPr lang="en-US" dirty="0"/>
              <a:t> burst” part of the waveform (which tends to leak into the sync pulse region) and leaves behind the low frequency sync pulses (which is required). </a:t>
            </a:r>
          </a:p>
          <a:p>
            <a:r>
              <a:rPr lang="en-US" dirty="0"/>
              <a:t>The stacked </a:t>
            </a:r>
            <a:r>
              <a:rPr lang="en-US" dirty="0" err="1"/>
              <a:t>2N3906</a:t>
            </a:r>
            <a:r>
              <a:rPr lang="en-US" dirty="0"/>
              <a:t> </a:t>
            </a:r>
            <a:r>
              <a:rPr lang="en-US" dirty="0" err="1"/>
              <a:t>npn</a:t>
            </a:r>
            <a:r>
              <a:rPr lang="en-US" dirty="0"/>
              <a:t> </a:t>
            </a:r>
            <a:r>
              <a:rPr lang="en-US" dirty="0" err="1"/>
              <a:t>BJTs</a:t>
            </a:r>
            <a:r>
              <a:rPr lang="en-US" dirty="0"/>
              <a:t> with the resistors act as a constant current of </a:t>
            </a:r>
            <a:r>
              <a:rPr lang="en-US" dirty="0" err="1"/>
              <a:t>2mA</a:t>
            </a:r>
            <a:r>
              <a:rPr lang="en-US" dirty="0"/>
              <a:t>, which charges the </a:t>
            </a:r>
            <a:r>
              <a:rPr lang="en-US" dirty="0" err="1"/>
              <a:t>22nF</a:t>
            </a:r>
            <a:r>
              <a:rPr lang="en-US" dirty="0"/>
              <a:t> capacitor while the </a:t>
            </a:r>
            <a:r>
              <a:rPr lang="en-US" dirty="0" err="1"/>
              <a:t>2N7002</a:t>
            </a:r>
            <a:r>
              <a:rPr lang="en-US" dirty="0"/>
              <a:t> MOSFET is switched off.</a:t>
            </a:r>
          </a:p>
          <a:p>
            <a:r>
              <a:rPr lang="en-US" dirty="0"/>
              <a:t>The diode in series with the </a:t>
            </a:r>
            <a:r>
              <a:rPr lang="en-US" dirty="0" err="1"/>
              <a:t>22nF</a:t>
            </a:r>
            <a:r>
              <a:rPr lang="en-US" dirty="0"/>
              <a:t> capacitor is present to ensure that the capacitor doesn’t charge up beyond ~</a:t>
            </a:r>
            <a:r>
              <a:rPr lang="en-US" dirty="0" err="1"/>
              <a:t>5.6V</a:t>
            </a:r>
            <a:r>
              <a:rPr lang="en-US" dirty="0"/>
              <a:t>.</a:t>
            </a:r>
          </a:p>
          <a:p>
            <a:r>
              <a:rPr lang="en-US" dirty="0"/>
              <a:t>The opamp at the right bottom end is a sacrificial part, which protects the circuit from any fluctuations which may enter at the output.</a:t>
            </a:r>
          </a:p>
          <a:p>
            <a:r>
              <a:rPr lang="en-US" dirty="0"/>
              <a:t>There is also a + – </a:t>
            </a:r>
            <a:r>
              <a:rPr lang="en-US" dirty="0" err="1"/>
              <a:t>5V</a:t>
            </a:r>
            <a:r>
              <a:rPr lang="en-US" dirty="0"/>
              <a:t> power supply to power the whole circuit.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9587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A983C-ABC0-4405-A636-25411382C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323" y="263158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ltSpice</a:t>
            </a:r>
            <a:r>
              <a:rPr lang="en-US" dirty="0"/>
              <a:t> simulations of different parts of the circuit : </a:t>
            </a:r>
            <a:br>
              <a:rPr lang="en-US" dirty="0"/>
            </a:br>
            <a:br>
              <a:rPr lang="en-US" dirty="0"/>
            </a:br>
            <a:r>
              <a:rPr lang="en-US" sz="2000" dirty="0"/>
              <a:t>Note: If we used </a:t>
            </a:r>
            <a:r>
              <a:rPr lang="en-US" sz="2000" dirty="0" err="1"/>
              <a:t>pwl</a:t>
            </a:r>
            <a:r>
              <a:rPr lang="en-US" sz="2000" dirty="0"/>
              <a:t> voltage source we could simulate analog input of the standard NTSC format, but I haven’t found a satisfactory sample, so I just use a simple sinusoid as input.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8968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F6996E-3A59-48F9-99D4-CFAE48E1C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041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037838-B5E5-4149-B656-E41D6EBE5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29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CEC85-63CF-45EB-AFF4-4EA3ADE2E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diagram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126AD1-9AFB-4B15-8BD1-71CCE0100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03195"/>
            <a:ext cx="9348187" cy="525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18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99D67-295D-42C1-9066-8FEE05548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timing circuit (pulse generator </a:t>
            </a:r>
            <a:r>
              <a:rPr lang="en-US" dirty="0" err="1"/>
              <a:t>ckt</a:t>
            </a:r>
            <a:r>
              <a:rPr lang="en-US" dirty="0"/>
              <a:t>)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C84B0A-1B18-43BA-BD1F-5D2BA0368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62" y="1825625"/>
            <a:ext cx="8702676" cy="4351338"/>
          </a:xfrm>
        </p:spPr>
      </p:pic>
    </p:spTree>
    <p:extLst>
      <p:ext uri="{BB962C8B-B14F-4D97-AF65-F5344CB8AC3E}">
        <p14:creationId xmlns:p14="http://schemas.microsoft.com/office/powerpoint/2010/main" val="431430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E185E-1A63-42F6-A39C-62B72F996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the </a:t>
            </a:r>
            <a:r>
              <a:rPr lang="en-US" dirty="0" err="1"/>
              <a:t>PWM</a:t>
            </a:r>
            <a:r>
              <a:rPr lang="en-US" dirty="0"/>
              <a:t> generator circuit works:</a:t>
            </a:r>
          </a:p>
          <a:p>
            <a:r>
              <a:rPr lang="en-US" dirty="0"/>
              <a:t>As we can see from the circuit diagram, the charge time depends on the values of </a:t>
            </a:r>
            <a:r>
              <a:rPr lang="en-US" dirty="0" err="1"/>
              <a:t>R1</a:t>
            </a:r>
            <a:r>
              <a:rPr lang="en-US" dirty="0"/>
              <a:t>, </a:t>
            </a:r>
            <a:r>
              <a:rPr lang="en-US" dirty="0" err="1"/>
              <a:t>R3</a:t>
            </a:r>
            <a:r>
              <a:rPr lang="en-US" dirty="0"/>
              <a:t> and </a:t>
            </a:r>
            <a:r>
              <a:rPr lang="en-US" dirty="0" err="1"/>
              <a:t>C1</a:t>
            </a:r>
            <a:r>
              <a:rPr lang="en-US" dirty="0"/>
              <a:t>.</a:t>
            </a:r>
          </a:p>
          <a:p>
            <a:r>
              <a:rPr lang="en-US" dirty="0"/>
              <a:t>While the discharge time depends on the values of </a:t>
            </a:r>
            <a:r>
              <a:rPr lang="en-US" dirty="0" err="1"/>
              <a:t>R2</a:t>
            </a:r>
            <a:r>
              <a:rPr lang="en-US" dirty="0"/>
              <a:t> and </a:t>
            </a:r>
            <a:r>
              <a:rPr lang="en-US" dirty="0" err="1"/>
              <a:t>C1</a:t>
            </a:r>
            <a:r>
              <a:rPr lang="en-US" dirty="0"/>
              <a:t>. </a:t>
            </a:r>
          </a:p>
          <a:p>
            <a:r>
              <a:rPr lang="en-US" dirty="0"/>
              <a:t> Thus by changing the values of </a:t>
            </a:r>
            <a:r>
              <a:rPr lang="en-US" dirty="0" err="1"/>
              <a:t>R2</a:t>
            </a:r>
            <a:r>
              <a:rPr lang="en-US" dirty="0"/>
              <a:t> and </a:t>
            </a:r>
            <a:r>
              <a:rPr lang="en-US" dirty="0" err="1"/>
              <a:t>R3</a:t>
            </a:r>
            <a:r>
              <a:rPr lang="en-US" dirty="0"/>
              <a:t>, we can change the Ton and Toff period of the output pulse waveform – and thus the duty cycle of the pulse waveform can be varied.</a:t>
            </a:r>
          </a:p>
          <a:p>
            <a:r>
              <a:rPr lang="en-US" dirty="0"/>
              <a:t>Charge time, Ton = 0.693*(</a:t>
            </a:r>
            <a:r>
              <a:rPr lang="en-US" dirty="0" err="1"/>
              <a:t>R1</a:t>
            </a:r>
            <a:r>
              <a:rPr lang="en-US" dirty="0"/>
              <a:t> + </a:t>
            </a:r>
            <a:r>
              <a:rPr lang="en-US" dirty="0" err="1"/>
              <a:t>R3</a:t>
            </a:r>
            <a:r>
              <a:rPr lang="en-US" dirty="0"/>
              <a:t>)*</a:t>
            </a:r>
            <a:r>
              <a:rPr lang="en-US" dirty="0" err="1"/>
              <a:t>C1</a:t>
            </a:r>
            <a:endParaRPr lang="en-US" dirty="0"/>
          </a:p>
          <a:p>
            <a:r>
              <a:rPr lang="en-US" dirty="0"/>
              <a:t>Discharge time, Toff = 0.693*</a:t>
            </a:r>
            <a:r>
              <a:rPr lang="en-US" dirty="0" err="1"/>
              <a:t>R2</a:t>
            </a:r>
            <a:r>
              <a:rPr lang="en-US" dirty="0"/>
              <a:t>*</a:t>
            </a:r>
            <a:r>
              <a:rPr lang="en-US" dirty="0" err="1"/>
              <a:t>C1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450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0F394-2985-4108-8720-B72BF138F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the 555 timer cannot handle more than a few mA of current. We use a MOSFET to control the large current, which is required to drive the motor.</a:t>
            </a:r>
          </a:p>
          <a:p>
            <a:r>
              <a:rPr lang="en-IN" dirty="0"/>
              <a:t>By varying the duty cycle of the output pulse waveform, we vary the total current, voltage and power delivered to the dc motor. </a:t>
            </a:r>
          </a:p>
          <a:p>
            <a:r>
              <a:rPr lang="en-IN" dirty="0"/>
              <a:t>Thus we vary the speed of the motor by changing the values of </a:t>
            </a:r>
            <a:r>
              <a:rPr lang="en-IN" dirty="0" err="1"/>
              <a:t>R2</a:t>
            </a:r>
            <a:r>
              <a:rPr lang="en-IN" dirty="0"/>
              <a:t> and </a:t>
            </a:r>
            <a:r>
              <a:rPr lang="en-IN" dirty="0" err="1"/>
              <a:t>R3</a:t>
            </a:r>
            <a:r>
              <a:rPr lang="en-IN" dirty="0"/>
              <a:t>.</a:t>
            </a:r>
          </a:p>
          <a:p>
            <a:r>
              <a:rPr lang="en-IN" dirty="0"/>
              <a:t>In practice using a rheostat would be much easier.</a:t>
            </a:r>
          </a:p>
        </p:txBody>
      </p:sp>
    </p:spTree>
    <p:extLst>
      <p:ext uri="{BB962C8B-B14F-4D97-AF65-F5344CB8AC3E}">
        <p14:creationId xmlns:p14="http://schemas.microsoft.com/office/powerpoint/2010/main" val="3546640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01EBF1-DD95-430B-ABA4-5C958B194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09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65B79B-9FDE-40C5-BB0D-BAF99F9C2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108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2895B0-2745-4CDC-A140-7B081E2AF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</TotalTime>
  <Words>816</Words>
  <Application>Microsoft Office PowerPoint</Application>
  <PresentationFormat>Widescreen</PresentationFormat>
  <Paragraphs>49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Analog Lab project</vt:lpstr>
      <vt:lpstr>Circuit explanation</vt:lpstr>
      <vt:lpstr>Circuit diagram</vt:lpstr>
      <vt:lpstr>The timing circuit (pulse generator ckt)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presentation</vt:lpstr>
      <vt:lpstr>PowerPoint Presentation</vt:lpstr>
      <vt:lpstr>PowerPoint Presentation</vt:lpstr>
      <vt:lpstr>Circuit diagram for the video driver circuit </vt:lpstr>
      <vt:lpstr>The Composite video signal waveform (NTSC standard) </vt:lpstr>
      <vt:lpstr>Different parts of the waveform</vt:lpstr>
      <vt:lpstr>Circuit explanation</vt:lpstr>
      <vt:lpstr>Circuit explanation (contd.)</vt:lpstr>
      <vt:lpstr>ltSpice simulations of different parts of the circuit :   Note: If we used pwl voltage source we could simulate analog input of the standard NTSC format, but I haven’t found a satisfactory sample, so I just use a simple sinusoid as input.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Analog Lab project</dc:title>
  <dc:creator>karun mathews</dc:creator>
  <cp:lastModifiedBy>karun mathews</cp:lastModifiedBy>
  <cp:revision>18</cp:revision>
  <dcterms:created xsi:type="dcterms:W3CDTF">2020-12-22T03:54:49Z</dcterms:created>
  <dcterms:modified xsi:type="dcterms:W3CDTF">2020-12-23T19:37:14Z</dcterms:modified>
</cp:coreProperties>
</file>